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9" r:id="rId3"/>
    <p:sldId id="263" r:id="rId4"/>
    <p:sldId id="256" r:id="rId5"/>
    <p:sldId id="276" r:id="rId6"/>
    <p:sldId id="277" r:id="rId7"/>
    <p:sldId id="280" r:id="rId8"/>
    <p:sldId id="259" r:id="rId9"/>
    <p:sldId id="258" r:id="rId10"/>
    <p:sldId id="265" r:id="rId11"/>
    <p:sldId id="260" r:id="rId12"/>
    <p:sldId id="257" r:id="rId13"/>
    <p:sldId id="262" r:id="rId14"/>
    <p:sldId id="261" r:id="rId15"/>
    <p:sldId id="266" r:id="rId16"/>
    <p:sldId id="275" r:id="rId17"/>
    <p:sldId id="271" r:id="rId18"/>
    <p:sldId id="267" r:id="rId19"/>
    <p:sldId id="269" r:id="rId20"/>
    <p:sldId id="268" r:id="rId21"/>
    <p:sldId id="282" r:id="rId22"/>
    <p:sldId id="272" r:id="rId23"/>
    <p:sldId id="278" r:id="rId24"/>
    <p:sldId id="274" r:id="rId25"/>
    <p:sldId id="273" r:id="rId26"/>
    <p:sldId id="281" r:id="rId27"/>
    <p:sldId id="283" r:id="rId2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DIISLIKÜTUSE TARBIMINE"</c:v>
          </c:tx>
          <c:invertIfNegative val="0"/>
          <c:cat>
            <c:numRef>
              <c:f>'DIISEL+GRAAFIK'!$C$4:$L$4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'DIISEL+GRAAFIK'!$C$17:$L$17</c:f>
              <c:numCache>
                <c:formatCode>#,##0.00</c:formatCode>
                <c:ptCount val="10"/>
                <c:pt idx="0">
                  <c:v>769790.29</c:v>
                </c:pt>
                <c:pt idx="1">
                  <c:v>563181.4800000001</c:v>
                </c:pt>
                <c:pt idx="2">
                  <c:v>623666.07999999996</c:v>
                </c:pt>
                <c:pt idx="3">
                  <c:v>600446.99</c:v>
                </c:pt>
                <c:pt idx="4">
                  <c:v>670861.91999999993</c:v>
                </c:pt>
                <c:pt idx="5">
                  <c:v>716322.16999999993</c:v>
                </c:pt>
                <c:pt idx="6">
                  <c:v>711181.55</c:v>
                </c:pt>
                <c:pt idx="7">
                  <c:v>759276.50000000012</c:v>
                </c:pt>
                <c:pt idx="8">
                  <c:v>797155.66</c:v>
                </c:pt>
                <c:pt idx="9">
                  <c:v>813335.06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10144"/>
        <c:axId val="51911680"/>
        <c:axId val="0"/>
      </c:bar3DChart>
      <c:catAx>
        <c:axId val="519101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51911680"/>
        <c:crosses val="autoZero"/>
        <c:auto val="1"/>
        <c:lblAlgn val="ctr"/>
        <c:lblOffset val="100"/>
        <c:noMultiLvlLbl val="0"/>
      </c:catAx>
      <c:valAx>
        <c:axId val="519116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191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BENSIINI TARBIMINE</c:v>
          </c:tx>
          <c:invertIfNegative val="0"/>
          <c:cat>
            <c:numRef>
              <c:f>'BENSIIN + GRAAFIK'!$C$3:$L$3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'BENSIIN + GRAAFIK'!$C$16:$L$16</c:f>
              <c:numCache>
                <c:formatCode>#,##0.00</c:formatCode>
                <c:ptCount val="10"/>
                <c:pt idx="0">
                  <c:v>465067.54</c:v>
                </c:pt>
                <c:pt idx="1">
                  <c:v>416039.58</c:v>
                </c:pt>
                <c:pt idx="2">
                  <c:v>415290.55</c:v>
                </c:pt>
                <c:pt idx="3">
                  <c:v>366775.45</c:v>
                </c:pt>
                <c:pt idx="4">
                  <c:v>351878.03</c:v>
                </c:pt>
                <c:pt idx="5">
                  <c:v>338666.68</c:v>
                </c:pt>
                <c:pt idx="6">
                  <c:v>315510.46000000002</c:v>
                </c:pt>
                <c:pt idx="7">
                  <c:v>322462.09000000003</c:v>
                </c:pt>
                <c:pt idx="8">
                  <c:v>318370.21999999997</c:v>
                </c:pt>
                <c:pt idx="9">
                  <c:v>324452.23000000004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45984"/>
        <c:axId val="53147520"/>
        <c:axId val="0"/>
      </c:bar3DChart>
      <c:catAx>
        <c:axId val="5314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147520"/>
        <c:crosses val="autoZero"/>
        <c:auto val="1"/>
        <c:lblAlgn val="ctr"/>
        <c:lblOffset val="100"/>
        <c:noMultiLvlLbl val="0"/>
      </c:catAx>
      <c:valAx>
        <c:axId val="531475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314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Bensiin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Sheet1!$A$2:$A$17</c:f>
              <c:strCache>
                <c:ptCount val="16"/>
                <c:pt idx="0">
                  <c:v>01.07.1993 </c:v>
                </c:pt>
                <c:pt idx="1">
                  <c:v>15.11.1995</c:v>
                </c:pt>
                <c:pt idx="2">
                  <c:v>01.01.1997 </c:v>
                </c:pt>
                <c:pt idx="3">
                  <c:v>1.12.1997</c:v>
                </c:pt>
                <c:pt idx="4">
                  <c:v>01.12.1998 </c:v>
                </c:pt>
                <c:pt idx="5">
                  <c:v>1.09.2000</c:v>
                </c:pt>
                <c:pt idx="6">
                  <c:v>01.04.2003 </c:v>
                </c:pt>
                <c:pt idx="7">
                  <c:v>01.05.2004 </c:v>
                </c:pt>
                <c:pt idx="8">
                  <c:v>01.01.2005 </c:v>
                </c:pt>
                <c:pt idx="9">
                  <c:v>1.05.2005</c:v>
                </c:pt>
                <c:pt idx="10">
                  <c:v>1.01.2008</c:v>
                </c:pt>
                <c:pt idx="11">
                  <c:v>1.07.2009</c:v>
                </c:pt>
                <c:pt idx="12">
                  <c:v>1.01.2010</c:v>
                </c:pt>
                <c:pt idx="13">
                  <c:v>1.01.2016</c:v>
                </c:pt>
                <c:pt idx="14">
                  <c:v>1.01.2017</c:v>
                </c:pt>
                <c:pt idx="15">
                  <c:v>1.01.2018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2.5999999999999999E-2</c:v>
                </c:pt>
                <c:pt idx="1">
                  <c:v>7.4999999999999997E-2</c:v>
                </c:pt>
                <c:pt idx="2">
                  <c:v>0.115</c:v>
                </c:pt>
                <c:pt idx="3">
                  <c:v>0.16</c:v>
                </c:pt>
                <c:pt idx="4">
                  <c:v>0.192</c:v>
                </c:pt>
                <c:pt idx="5">
                  <c:v>0.224</c:v>
                </c:pt>
                <c:pt idx="6">
                  <c:v>0.224</c:v>
                </c:pt>
                <c:pt idx="7">
                  <c:v>0.28799999999999998</c:v>
                </c:pt>
                <c:pt idx="8">
                  <c:v>0.28799999999999998</c:v>
                </c:pt>
                <c:pt idx="9">
                  <c:v>0.28799999999999998</c:v>
                </c:pt>
                <c:pt idx="10">
                  <c:v>0.36899999999999999</c:v>
                </c:pt>
                <c:pt idx="11">
                  <c:v>0.39800000000000002</c:v>
                </c:pt>
                <c:pt idx="12">
                  <c:v>0.42299999999999999</c:v>
                </c:pt>
                <c:pt idx="13">
                  <c:v>0.45600000000000002</c:v>
                </c:pt>
                <c:pt idx="14">
                  <c:v>0.51200000000000001</c:v>
                </c:pt>
                <c:pt idx="15">
                  <c:v>0.56299999999999994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Diislikütus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Sheet1!$A$2:$A$17</c:f>
              <c:strCache>
                <c:ptCount val="16"/>
                <c:pt idx="0">
                  <c:v>01.07.1993 </c:v>
                </c:pt>
                <c:pt idx="1">
                  <c:v>15.11.1995</c:v>
                </c:pt>
                <c:pt idx="2">
                  <c:v>01.01.1997 </c:v>
                </c:pt>
                <c:pt idx="3">
                  <c:v>1.12.1997</c:v>
                </c:pt>
                <c:pt idx="4">
                  <c:v>01.12.1998 </c:v>
                </c:pt>
                <c:pt idx="5">
                  <c:v>1.09.2000</c:v>
                </c:pt>
                <c:pt idx="6">
                  <c:v>01.04.2003 </c:v>
                </c:pt>
                <c:pt idx="7">
                  <c:v>01.05.2004 </c:v>
                </c:pt>
                <c:pt idx="8">
                  <c:v>01.01.2005 </c:v>
                </c:pt>
                <c:pt idx="9">
                  <c:v>1.05.2005</c:v>
                </c:pt>
                <c:pt idx="10">
                  <c:v>1.01.2008</c:v>
                </c:pt>
                <c:pt idx="11">
                  <c:v>1.07.2009</c:v>
                </c:pt>
                <c:pt idx="12">
                  <c:v>1.01.2010</c:v>
                </c:pt>
                <c:pt idx="13">
                  <c:v>1.01.2016</c:v>
                </c:pt>
                <c:pt idx="14">
                  <c:v>1.01.2017</c:v>
                </c:pt>
                <c:pt idx="15">
                  <c:v>1.01.2018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1.6E-2</c:v>
                </c:pt>
                <c:pt idx="1">
                  <c:v>5.3999999999999999E-2</c:v>
                </c:pt>
                <c:pt idx="2">
                  <c:v>5.7000000000000002E-2</c:v>
                </c:pt>
                <c:pt idx="3">
                  <c:v>0.10299999999999999</c:v>
                </c:pt>
                <c:pt idx="4">
                  <c:v>0.14799999999999999</c:v>
                </c:pt>
                <c:pt idx="5">
                  <c:v>0.19400000000000001</c:v>
                </c:pt>
                <c:pt idx="6">
                  <c:v>0.16300000000000001</c:v>
                </c:pt>
                <c:pt idx="7">
                  <c:v>0.245</c:v>
                </c:pt>
                <c:pt idx="8">
                  <c:v>0.245</c:v>
                </c:pt>
                <c:pt idx="9">
                  <c:v>0.245</c:v>
                </c:pt>
                <c:pt idx="10">
                  <c:v>0.33</c:v>
                </c:pt>
                <c:pt idx="11">
                  <c:v>0.37</c:v>
                </c:pt>
                <c:pt idx="12">
                  <c:v>0.39300000000000002</c:v>
                </c:pt>
                <c:pt idx="13">
                  <c:v>0.44800000000000001</c:v>
                </c:pt>
                <c:pt idx="14">
                  <c:v>0.49299999999999999</c:v>
                </c:pt>
                <c:pt idx="15">
                  <c:v>0.49299999999999999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06496"/>
        <c:axId val="53308032"/>
      </c:barChart>
      <c:catAx>
        <c:axId val="5330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53308032"/>
        <c:crosses val="autoZero"/>
        <c:auto val="1"/>
        <c:lblAlgn val="ctr"/>
        <c:lblOffset val="100"/>
        <c:noMultiLvlLbl val="0"/>
      </c:catAx>
      <c:valAx>
        <c:axId val="5330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06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49975697482242E-2"/>
          <c:y val="7.2373857618974302E-2"/>
          <c:w val="0.8224625741226792"/>
          <c:h val="0.79239136510837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'DIISEL 2007-2017 graafik'!$K$3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'DIISEL 2007-2017 graafik'!$B$4:$B$15</c:f>
              <c:strCache>
                <c:ptCount val="12"/>
                <c:pt idx="0">
                  <c:v>Jaanuar</c:v>
                </c:pt>
                <c:pt idx="1">
                  <c:v>Veebruar</c:v>
                </c:pt>
                <c:pt idx="2">
                  <c:v>Märts</c:v>
                </c:pt>
                <c:pt idx="3">
                  <c:v>Aprill</c:v>
                </c:pt>
                <c:pt idx="4">
                  <c:v>Mai</c:v>
                </c:pt>
                <c:pt idx="5">
                  <c:v>Juuni</c:v>
                </c:pt>
                <c:pt idx="6">
                  <c:v>Juuli </c:v>
                </c:pt>
                <c:pt idx="7">
                  <c:v>August</c:v>
                </c:pt>
                <c:pt idx="8">
                  <c:v>September</c:v>
                </c:pt>
                <c:pt idx="9">
                  <c:v>Oktoober</c:v>
                </c:pt>
                <c:pt idx="10">
                  <c:v>November</c:v>
                </c:pt>
                <c:pt idx="11">
                  <c:v>Detsember</c:v>
                </c:pt>
              </c:strCache>
            </c:strRef>
          </c:cat>
          <c:val>
            <c:numRef>
              <c:f>'DIISEL 2007-2017 graafik'!$K$4:$K$15</c:f>
              <c:numCache>
                <c:formatCode>#,##0.00</c:formatCode>
                <c:ptCount val="12"/>
                <c:pt idx="0">
                  <c:v>60346.26</c:v>
                </c:pt>
                <c:pt idx="1">
                  <c:v>56515.72</c:v>
                </c:pt>
                <c:pt idx="2">
                  <c:v>62448.84</c:v>
                </c:pt>
                <c:pt idx="3">
                  <c:v>66609.679999999993</c:v>
                </c:pt>
                <c:pt idx="4">
                  <c:v>64586.55</c:v>
                </c:pt>
                <c:pt idx="5">
                  <c:v>64119.77</c:v>
                </c:pt>
                <c:pt idx="6">
                  <c:v>69720.990000000005</c:v>
                </c:pt>
                <c:pt idx="7">
                  <c:v>75077.399999999994</c:v>
                </c:pt>
                <c:pt idx="8">
                  <c:v>72831.62</c:v>
                </c:pt>
                <c:pt idx="9">
                  <c:v>71619.14</c:v>
                </c:pt>
                <c:pt idx="10">
                  <c:v>65395.15</c:v>
                </c:pt>
                <c:pt idx="11">
                  <c:v>67884.539999999994</c:v>
                </c:pt>
              </c:numCache>
            </c:numRef>
          </c:val>
        </c:ser>
        <c:ser>
          <c:idx val="1"/>
          <c:order val="1"/>
          <c:tx>
            <c:strRef>
              <c:f>'DIISEL 2007-2017 graafik'!$L$3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'DIISEL 2007-2017 graafik'!$B$4:$B$15</c:f>
              <c:strCache>
                <c:ptCount val="12"/>
                <c:pt idx="0">
                  <c:v>Jaanuar</c:v>
                </c:pt>
                <c:pt idx="1">
                  <c:v>Veebruar</c:v>
                </c:pt>
                <c:pt idx="2">
                  <c:v>Märts</c:v>
                </c:pt>
                <c:pt idx="3">
                  <c:v>Aprill</c:v>
                </c:pt>
                <c:pt idx="4">
                  <c:v>Mai</c:v>
                </c:pt>
                <c:pt idx="5">
                  <c:v>Juuni</c:v>
                </c:pt>
                <c:pt idx="6">
                  <c:v>Juuli </c:v>
                </c:pt>
                <c:pt idx="7">
                  <c:v>August</c:v>
                </c:pt>
                <c:pt idx="8">
                  <c:v>September</c:v>
                </c:pt>
                <c:pt idx="9">
                  <c:v>Oktoober</c:v>
                </c:pt>
                <c:pt idx="10">
                  <c:v>November</c:v>
                </c:pt>
                <c:pt idx="11">
                  <c:v>Detsember</c:v>
                </c:pt>
              </c:strCache>
            </c:strRef>
          </c:cat>
          <c:val>
            <c:numRef>
              <c:f>'DIISEL 2007-2017 graafik'!$L$4:$L$15</c:f>
              <c:numCache>
                <c:formatCode>#,##0.00</c:formatCode>
                <c:ptCount val="12"/>
                <c:pt idx="0">
                  <c:v>173025.57</c:v>
                </c:pt>
                <c:pt idx="1">
                  <c:v>17444.8</c:v>
                </c:pt>
                <c:pt idx="2">
                  <c:v>33917.11</c:v>
                </c:pt>
                <c:pt idx="3">
                  <c:v>52335.03</c:v>
                </c:pt>
                <c:pt idx="4">
                  <c:v>57020.08</c:v>
                </c:pt>
                <c:pt idx="5">
                  <c:v>56373.58</c:v>
                </c:pt>
                <c:pt idx="6">
                  <c:v>68471.240000000005</c:v>
                </c:pt>
                <c:pt idx="7">
                  <c:v>75340.11</c:v>
                </c:pt>
                <c:pt idx="8">
                  <c:v>74348.36</c:v>
                </c:pt>
                <c:pt idx="9">
                  <c:v>66401.149999999994</c:v>
                </c:pt>
                <c:pt idx="10">
                  <c:v>62788.979999999996</c:v>
                </c:pt>
                <c:pt idx="11">
                  <c:v>75869.05</c:v>
                </c:pt>
              </c:numCache>
            </c:numRef>
          </c:val>
        </c:ser>
        <c:ser>
          <c:idx val="2"/>
          <c:order val="2"/>
          <c:tx>
            <c:strRef>
              <c:f>'DIISEL 2007-2017 graafik'!$M$3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'DIISEL 2007-2017 graafik'!$B$4:$B$15</c:f>
              <c:strCache>
                <c:ptCount val="12"/>
                <c:pt idx="0">
                  <c:v>Jaanuar</c:v>
                </c:pt>
                <c:pt idx="1">
                  <c:v>Veebruar</c:v>
                </c:pt>
                <c:pt idx="2">
                  <c:v>Märts</c:v>
                </c:pt>
                <c:pt idx="3">
                  <c:v>Aprill</c:v>
                </c:pt>
                <c:pt idx="4">
                  <c:v>Mai</c:v>
                </c:pt>
                <c:pt idx="5">
                  <c:v>Juuni</c:v>
                </c:pt>
                <c:pt idx="6">
                  <c:v>Juuli </c:v>
                </c:pt>
                <c:pt idx="7">
                  <c:v>August</c:v>
                </c:pt>
                <c:pt idx="8">
                  <c:v>September</c:v>
                </c:pt>
                <c:pt idx="9">
                  <c:v>Oktoober</c:v>
                </c:pt>
                <c:pt idx="10">
                  <c:v>November</c:v>
                </c:pt>
                <c:pt idx="11">
                  <c:v>Detsember</c:v>
                </c:pt>
              </c:strCache>
            </c:strRef>
          </c:cat>
          <c:val>
            <c:numRef>
              <c:f>'DIISEL 2007-2017 graafik'!$M$4:$M$15</c:f>
              <c:numCache>
                <c:formatCode>#,##0.00</c:formatCode>
                <c:ptCount val="12"/>
                <c:pt idx="0">
                  <c:v>164022.54</c:v>
                </c:pt>
                <c:pt idx="1">
                  <c:v>8989.9500000000007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52864"/>
        <c:axId val="53254400"/>
      </c:barChart>
      <c:catAx>
        <c:axId val="5325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53254400"/>
        <c:crosses val="autoZero"/>
        <c:auto val="1"/>
        <c:lblAlgn val="ctr"/>
        <c:lblOffset val="100"/>
        <c:noMultiLvlLbl val="0"/>
      </c:catAx>
      <c:valAx>
        <c:axId val="532544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3252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EESTI</c:v>
          </c:tx>
          <c:dLbls>
            <c:dLbl>
              <c:idx val="0"/>
              <c:layout>
                <c:manualLayout>
                  <c:x val="-2.1108179419525065E-2"/>
                  <c:y val="5.154639175257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626209322779244E-2"/>
                  <c:y val="5.498281786941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214394253349911E-2"/>
                  <c:y val="-5.930287604127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21635883905013E-2"/>
                  <c:y val="-4.467353951890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21635883905013E-2"/>
                  <c:y val="-4.12371134020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770448548812667E-2"/>
                  <c:y val="-3.092783505154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493403693931395E-2"/>
                  <c:y val="-3.436426116838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770448548812667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252418645558488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698328935795952E-2"/>
                  <c:y val="-3.780068728522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975373790677223E-2"/>
                  <c:y val="-4.467353951890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2770448548812667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7493403693931395E-2"/>
                  <c:y val="-5.498281786941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Sheet1!$G$24:$G$36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Sheet1!$H$24:$H$36</c:f>
              <c:numCache>
                <c:formatCode>0.000</c:formatCode>
                <c:ptCount val="13"/>
                <c:pt idx="0">
                  <c:v>0.22800000000000001</c:v>
                </c:pt>
                <c:pt idx="1">
                  <c:v>0.22800000000000001</c:v>
                </c:pt>
                <c:pt idx="2">
                  <c:v>0.33</c:v>
                </c:pt>
                <c:pt idx="3">
                  <c:v>0.37</c:v>
                </c:pt>
                <c:pt idx="4">
                  <c:v>0.39300000000000002</c:v>
                </c:pt>
                <c:pt idx="5">
                  <c:v>0.39300000000000002</c:v>
                </c:pt>
                <c:pt idx="6">
                  <c:v>0.39300000000000002</c:v>
                </c:pt>
                <c:pt idx="7">
                  <c:v>0.39300000000000002</c:v>
                </c:pt>
                <c:pt idx="8">
                  <c:v>0.39300000000000002</c:v>
                </c:pt>
                <c:pt idx="9">
                  <c:v>0.39300000000000002</c:v>
                </c:pt>
                <c:pt idx="10">
                  <c:v>0.44800000000000001</c:v>
                </c:pt>
                <c:pt idx="11">
                  <c:v>0.49299999999999999</c:v>
                </c:pt>
                <c:pt idx="12">
                  <c:v>0.49299999999999999</c:v>
                </c:pt>
              </c:numCache>
            </c:numRef>
          </c:val>
          <c:smooth val="0"/>
        </c:ser>
        <c:ser>
          <c:idx val="1"/>
          <c:order val="1"/>
          <c:tx>
            <c:v>LÄTI</c:v>
          </c:tx>
          <c:dLbls>
            <c:dLbl>
              <c:idx val="0"/>
              <c:layout>
                <c:manualLayout>
                  <c:x val="-3.6939313984168866E-2"/>
                  <c:y val="-5.498281786941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62269129287601E-2"/>
                  <c:y val="-4.810996563573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18029903254178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63157894736842E-3"/>
                  <c:y val="5.541127052153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322420223787815E-2"/>
                  <c:y val="5.8365629305144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626209322779244E-2"/>
                  <c:y val="6.529209621993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385224274406333E-2"/>
                  <c:y val="5.841924398625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03254177660508E-2"/>
                  <c:y val="5.154639175257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144239226033423E-2"/>
                  <c:y val="5.498281786941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662269129287601E-2"/>
                  <c:y val="5.154639175257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18029903254178E-2"/>
                  <c:y val="4.810996563573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662269129287601E-2"/>
                  <c:y val="5.498281786941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421284080914687E-2"/>
                  <c:y val="6.185567010309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Sheet1!$G$24:$G$36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Sheet1!$I$24:$I$36</c:f>
              <c:numCache>
                <c:formatCode>General</c:formatCode>
                <c:ptCount val="13"/>
                <c:pt idx="0">
                  <c:v>0.23300000000000001</c:v>
                </c:pt>
                <c:pt idx="1">
                  <c:v>0.27400000000000002</c:v>
                </c:pt>
                <c:pt idx="2">
                  <c:v>0.27400000000000002</c:v>
                </c:pt>
                <c:pt idx="3">
                  <c:v>0.33200000000000002</c:v>
                </c:pt>
                <c:pt idx="4">
                  <c:v>0.33200000000000002</c:v>
                </c:pt>
                <c:pt idx="5">
                  <c:v>0.33200000000000002</c:v>
                </c:pt>
                <c:pt idx="6">
                  <c:v>0.33200000000000002</c:v>
                </c:pt>
                <c:pt idx="7">
                  <c:v>0.33200000000000002</c:v>
                </c:pt>
                <c:pt idx="8">
                  <c:v>0.33200000000000002</c:v>
                </c:pt>
                <c:pt idx="9">
                  <c:v>0.33200000000000002</c:v>
                </c:pt>
                <c:pt idx="10">
                  <c:v>0.34100000000000003</c:v>
                </c:pt>
                <c:pt idx="11">
                  <c:v>0.34100000000000003</c:v>
                </c:pt>
                <c:pt idx="12">
                  <c:v>0.34100000000000003</c:v>
                </c:pt>
              </c:numCache>
            </c:numRef>
          </c:val>
          <c:smooth val="0"/>
        </c:ser>
        <c:ser>
          <c:idx val="2"/>
          <c:order val="2"/>
          <c:tx>
            <c:v>VAHE</c:v>
          </c:tx>
          <c:dLbls>
            <c:dLbl>
              <c:idx val="0"/>
              <c:layout>
                <c:manualLayout>
                  <c:x val="-3.1662269129287601E-2"/>
                  <c:y val="5.154639175257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62269129287601E-2"/>
                  <c:y val="4.810996563573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614035087719267E-2"/>
                  <c:y val="-2.42424308531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252418645558488E-2"/>
                  <c:y val="-4.810996563573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421284080914687E-2"/>
                  <c:y val="-4.810996563573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554089709762533E-2"/>
                  <c:y val="-5.154639175257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554089709762533E-2"/>
                  <c:y val="-4.467353951890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313104661389622E-2"/>
                  <c:y val="-4.467353951890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108179419525065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903254177660508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939313984168866E-2"/>
                  <c:y val="-3.780068728522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7493403693931395E-2"/>
                  <c:y val="-3.780068728522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5734388742304309E-2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Sheet1!$G$24:$G$36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Sheet1!$J$24:$J$36</c:f>
              <c:numCache>
                <c:formatCode>0.000</c:formatCode>
                <c:ptCount val="13"/>
                <c:pt idx="0">
                  <c:v>-5.0000000000000044E-3</c:v>
                </c:pt>
                <c:pt idx="1">
                  <c:v>-4.6000000000000013E-2</c:v>
                </c:pt>
                <c:pt idx="2">
                  <c:v>5.5999999999999994E-2</c:v>
                </c:pt>
                <c:pt idx="3">
                  <c:v>3.7999999999999978E-2</c:v>
                </c:pt>
                <c:pt idx="4">
                  <c:v>6.0999999999999999E-2</c:v>
                </c:pt>
                <c:pt idx="5" formatCode="General">
                  <c:v>6.0999999999999999E-2</c:v>
                </c:pt>
                <c:pt idx="6" formatCode="General">
                  <c:v>6.0999999999999999E-2</c:v>
                </c:pt>
                <c:pt idx="7" formatCode="General">
                  <c:v>6.0999999999999999E-2</c:v>
                </c:pt>
                <c:pt idx="8" formatCode="General">
                  <c:v>6.0999999999999999E-2</c:v>
                </c:pt>
                <c:pt idx="9" formatCode="General">
                  <c:v>6.0999999999999999E-2</c:v>
                </c:pt>
                <c:pt idx="10" formatCode="General">
                  <c:v>0.10699999999999998</c:v>
                </c:pt>
                <c:pt idx="11" formatCode="General">
                  <c:v>0.15199999999999997</c:v>
                </c:pt>
                <c:pt idx="12" formatCode="General">
                  <c:v>0.152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61536"/>
        <c:axId val="53763072"/>
      </c:lineChart>
      <c:catAx>
        <c:axId val="537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3763072"/>
        <c:crosses val="autoZero"/>
        <c:auto val="1"/>
        <c:lblAlgn val="ctr"/>
        <c:lblOffset val="100"/>
        <c:noMultiLvlLbl val="0"/>
      </c:catAx>
      <c:valAx>
        <c:axId val="5376307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53761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60997199385989E-2"/>
          <c:y val="4.9921787414764114E-2"/>
          <c:w val="0.80442219128941339"/>
          <c:h val="0.91729966715054478"/>
        </c:manualLayout>
      </c:layout>
      <c:lineChart>
        <c:grouping val="standard"/>
        <c:varyColors val="0"/>
        <c:ser>
          <c:idx val="0"/>
          <c:order val="0"/>
          <c:tx>
            <c:v>EESTI</c:v>
          </c:tx>
          <c:dLbls>
            <c:dLbl>
              <c:idx val="0"/>
              <c:layout>
                <c:manualLayout>
                  <c:x val="-3.3421284080914687E-2"/>
                  <c:y val="4.841713221601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385224274406347E-2"/>
                  <c:y val="4.46927374301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18029903254178E-2"/>
                  <c:y val="-4.84171322160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18029903254178E-2"/>
                  <c:y val="-5.959031657355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939313984168866E-2"/>
                  <c:y val="-4.841713221601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662269129287601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939313984168803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662269129287532E-2"/>
                  <c:y val="-4.096834264432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144239226033423E-2"/>
                  <c:y val="-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421284080914687E-2"/>
                  <c:y val="-3.3519553072625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2770448548812667E-2"/>
                  <c:y val="-4.841713221601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8698328935795952E-2"/>
                  <c:y val="-4.841713221601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518029903254178E-2"/>
                  <c:y val="-4.4692737430167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Sheet1!$G$41:$G$54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Sheet1!$H$41:$H$54</c:f>
              <c:numCache>
                <c:formatCode>0.000</c:formatCode>
                <c:ptCount val="14"/>
                <c:pt idx="0">
                  <c:v>0.22800000000000001</c:v>
                </c:pt>
                <c:pt idx="1">
                  <c:v>0.22800000000000001</c:v>
                </c:pt>
                <c:pt idx="2">
                  <c:v>0.22800000000000001</c:v>
                </c:pt>
                <c:pt idx="3">
                  <c:v>0.36899999999999999</c:v>
                </c:pt>
                <c:pt idx="4">
                  <c:v>0.39800000000000002</c:v>
                </c:pt>
                <c:pt idx="5">
                  <c:v>0.42299999999999999</c:v>
                </c:pt>
                <c:pt idx="6">
                  <c:v>0.42299999999999999</c:v>
                </c:pt>
                <c:pt idx="7">
                  <c:v>0.42299999999999999</c:v>
                </c:pt>
                <c:pt idx="8">
                  <c:v>0.42299999999999999</c:v>
                </c:pt>
                <c:pt idx="9">
                  <c:v>0.42299999999999999</c:v>
                </c:pt>
                <c:pt idx="10">
                  <c:v>0.42299999999999999</c:v>
                </c:pt>
                <c:pt idx="11">
                  <c:v>0.46500000000000002</c:v>
                </c:pt>
                <c:pt idx="12">
                  <c:v>0.51200000000000001</c:v>
                </c:pt>
                <c:pt idx="13">
                  <c:v>0.56299999999999994</c:v>
                </c:pt>
              </c:numCache>
            </c:numRef>
          </c:val>
          <c:smooth val="0"/>
        </c:ser>
        <c:ser>
          <c:idx val="1"/>
          <c:order val="1"/>
          <c:tx>
            <c:v>LÄTI</c:v>
          </c:tx>
          <c:dLbls>
            <c:dLbl>
              <c:idx val="0"/>
              <c:layout>
                <c:manualLayout>
                  <c:x val="-3.1662269129287601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385224274406347E-2"/>
                  <c:y val="-5.586592178770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21284080914687E-2"/>
                  <c:y val="-5.959031657355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144239226033423E-2"/>
                  <c:y val="4.096834264432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831134564643801E-2"/>
                  <c:y val="2.979515828677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626209322779244E-2"/>
                  <c:y val="3.724394785847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03254177660446E-2"/>
                  <c:y val="3.351955307262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662269129287532E-2"/>
                  <c:y val="3.351955307262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144239226033423E-2"/>
                  <c:y val="3.351955307262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626209322779244E-2"/>
                  <c:y val="3.724394785847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144239226033423E-2"/>
                  <c:y val="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144239226033423E-2"/>
                  <c:y val="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8144239226033423E-2"/>
                  <c:y val="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Sheet1!$G$41:$G$54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Sheet1!$I$41:$I$54</c:f>
              <c:numCache>
                <c:formatCode>General</c:formatCode>
                <c:ptCount val="14"/>
                <c:pt idx="0">
                  <c:v>0.27300000000000002</c:v>
                </c:pt>
                <c:pt idx="1">
                  <c:v>0.27300000000000002</c:v>
                </c:pt>
                <c:pt idx="2">
                  <c:v>0.29699999999999999</c:v>
                </c:pt>
                <c:pt idx="3">
                  <c:v>0.32300000000000001</c:v>
                </c:pt>
                <c:pt idx="4">
                  <c:v>0.32300000000000001</c:v>
                </c:pt>
                <c:pt idx="5">
                  <c:v>0.38200000000000001</c:v>
                </c:pt>
                <c:pt idx="6">
                  <c:v>0.41099999999999998</c:v>
                </c:pt>
                <c:pt idx="7">
                  <c:v>0.41099999999999998</c:v>
                </c:pt>
                <c:pt idx="8">
                  <c:v>0.41099999999999998</c:v>
                </c:pt>
                <c:pt idx="9">
                  <c:v>0.41099999999999998</c:v>
                </c:pt>
                <c:pt idx="10">
                  <c:v>0.41099999999999998</c:v>
                </c:pt>
                <c:pt idx="11">
                  <c:v>0.436</c:v>
                </c:pt>
                <c:pt idx="12">
                  <c:v>0.436</c:v>
                </c:pt>
                <c:pt idx="13">
                  <c:v>0.436</c:v>
                </c:pt>
              </c:numCache>
            </c:numRef>
          </c:val>
          <c:smooth val="0"/>
        </c:ser>
        <c:ser>
          <c:idx val="2"/>
          <c:order val="2"/>
          <c:tx>
            <c:v>VAHE</c:v>
          </c:tx>
          <c:dLbls>
            <c:dLbl>
              <c:idx val="0"/>
              <c:layout>
                <c:manualLayout>
                  <c:x val="-3.3601849240927698E-2"/>
                  <c:y val="-7.596644640525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517837390943062E-2"/>
                  <c:y val="-7.596644640525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09520747327956E-2"/>
                  <c:y val="-0.10576161648135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457343887423045E-2"/>
                  <c:y val="-5.214152700186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385224274406333E-2"/>
                  <c:y val="-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385224274406333E-2"/>
                  <c:y val="-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144239226033423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421284080914625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698328935795889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21635883905013E-2"/>
                  <c:y val="-4.096834264432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939313984168866E-2"/>
                  <c:y val="-4.096834264432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6939313984168866E-2"/>
                  <c:y val="-4.46927374301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4529463500439752E-2"/>
                  <c:y val="-4.841713221601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2770448548812667E-2"/>
                  <c:y val="-4.841713221601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Sheet1!$G$41:$G$54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Sheet1!$J$41:$J$54</c:f>
              <c:numCache>
                <c:formatCode>0.000</c:formatCode>
                <c:ptCount val="14"/>
                <c:pt idx="0">
                  <c:v>-4.5000000000000012E-2</c:v>
                </c:pt>
                <c:pt idx="1">
                  <c:v>-4.5000000000000012E-2</c:v>
                </c:pt>
                <c:pt idx="2">
                  <c:v>-6.8999999999999978E-2</c:v>
                </c:pt>
                <c:pt idx="3">
                  <c:v>4.5999999999999985E-2</c:v>
                </c:pt>
                <c:pt idx="4">
                  <c:v>7.5000000000000011E-2</c:v>
                </c:pt>
                <c:pt idx="5">
                  <c:v>4.0999999999999981E-2</c:v>
                </c:pt>
                <c:pt idx="6" formatCode="General">
                  <c:v>1.2E-2</c:v>
                </c:pt>
                <c:pt idx="7" formatCode="General">
                  <c:v>1.2E-2</c:v>
                </c:pt>
                <c:pt idx="8" formatCode="General">
                  <c:v>1.2E-2</c:v>
                </c:pt>
                <c:pt idx="9" formatCode="General">
                  <c:v>1.2E-2</c:v>
                </c:pt>
                <c:pt idx="10" formatCode="General">
                  <c:v>1.2000000000000011E-2</c:v>
                </c:pt>
                <c:pt idx="11" formatCode="General">
                  <c:v>2.9000000000000026E-2</c:v>
                </c:pt>
                <c:pt idx="12" formatCode="General">
                  <c:v>7.6000000000000012E-2</c:v>
                </c:pt>
                <c:pt idx="13">
                  <c:v>0.12699999999999995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70912"/>
        <c:axId val="54509568"/>
      </c:lineChart>
      <c:catAx>
        <c:axId val="544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09568"/>
        <c:crosses val="autoZero"/>
        <c:auto val="1"/>
        <c:lblAlgn val="ctr"/>
        <c:lblOffset val="100"/>
        <c:noMultiLvlLbl val="0"/>
      </c:catAx>
      <c:valAx>
        <c:axId val="5450956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54470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046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8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885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652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20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535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65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545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93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90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9600-F924-44E9-9548-A789910F7571}" type="datetimeFigureOut">
              <a:rPr lang="et-EE" smtClean="0"/>
              <a:t>20.09.2017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ACF7-0C5B-467E-A998-919D181086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397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e/url?sa=i&amp;rct=j&amp;q=&amp;esrc=s&amp;frm=1&amp;source=images&amp;cd=&amp;cad=rja&amp;docid=qmarB2WVuaDcVM&amp;tbnid=BYFEwDk6aUwQNM:&amp;ved=&amp;url=http://www.wrongtees.com/product.php/11/fossil_fuels&amp;ei=UM5nUZS7NImJ4AT2_oGQBg&amp;bvm=bv.45175338,d.bGE&amp;psig=AFQjCNFy1TblLMxOSFG1NFH7O1gO8YQG0A&amp;ust=13658439211644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ee/url?sa=i&amp;rct=j&amp;q=&amp;esrc=s&amp;source=images&amp;cd=&amp;cad=rja&amp;uact=8&amp;ved=0ahUKEwjxhoi-467WAhViJpoKHUvABeYQjRwIBw&amp;url=http://www.hydrogencarsnow.com/index.php/european-union-hydrogen-highway/&amp;psig=AFQjCNE7VPAyt6DWH9W1vp-iWsthd0cp_Q&amp;ust=150582555434415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ee/url?sa=i&amp;rct=j&amp;q=&amp;esrc=s&amp;source=images&amp;cd=&amp;cad=rja&amp;uact=8&amp;ved=0ahUKEwiXkeH_rcHQAhUB3iwKHYdkBuQQjRwIBw&amp;url=http://www.lowtechmagazine.com/2010/01/wood-gas-cars.html&amp;psig=AFQjCNHSuKEQgQ_g6SWFCypyb1mHzv64GA&amp;ust=148007573499380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e/imgres?imgurl=http://ebus.ee/uploads/images/2017/08/01/206163780.jpg&amp;imgrefurl=http://www.ebus.ee/article/82/&amp;docid=czTBR95JC4FmuM&amp;tbnid=IlVaJ161-y3c6M:&amp;vet=10ahUKEwiKy-aXm7HWAhUDD5oKHab7DAgQMwg0KBEwEQ..i&amp;w=1200&amp;h=763&amp;bih=589&amp;biw=1366&amp;q=ises%C3%B5itvad%20bussid%20tallinnas&amp;ved=0ahUKEwiKy-aXm7HWAhUDD5oKHab7DAgQMwg0KBEwEQ&amp;iact=mrc&amp;uact=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ee/url?sa=i&amp;rct=j&amp;q=&amp;esrc=s&amp;source=images&amp;cd=&amp;cad=rja&amp;uact=8&amp;ved=0ahUKEwiuv6So5K7WAhVpSZoKHagqDO4QjRwIBw&amp;url=http://www.publics.bg/en/interviews/193/Measures_Are_Needed_to_Keep_the_Refining_Industry_in_the_EU.html&amp;psig=AFQjCNEbT4rNwKohWgrpJZEPtns656xpFQ&amp;ust=150582577839774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ee/url?sa=i&amp;rct=j&amp;q=&amp;esrc=s&amp;source=images&amp;cd=&amp;cad=rja&amp;uact=8&amp;ved=0ahUKEwjq08GZzK7WAhWGdpoKHYA2C98QjRwIBw&amp;url=https://inflationdata.com/Inflation/Inflation_Rate/Historical_Oil_Prices_Table.asp&amp;psig=AFQjCNHM1EaisAydm06_iXzqfdz-aiFH9Q&amp;ust=150581924392645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ee/url?sa=i&amp;rct=j&amp;q=&amp;esrc=s&amp;source=images&amp;cd=&amp;cad=rja&amp;uact=8&amp;ved=0ahUKEwiwgbzu0M3QAhWBJCwKHTjMDe4QjRwIBw&amp;url=http://www.investopedia.com/articles/investing/050615/analyzing-current-european-refining-industry.asp&amp;bvm=bv.139782543,d.bGg&amp;psig=AFQjCNGCPxtuCY1fhxy9OGthuzp344id9Q&amp;ust=14804973675142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ee/url?sa=i&amp;rct=j&amp;q=&amp;esrc=s&amp;source=images&amp;cd=&amp;cad=rja&amp;uact=8&amp;ved=0ahUKEwiA0qezqrHWAhViCpoKHdRjC6kQjRwIBw&amp;url=https://www.eia.gov/energyexplained/index.cfm?page%3Ddiesel_factors_affecting_prices&amp;psig=AFQjCNGM3Y8DxS55CzcNeJ2t-CUlsGEHCw&amp;ust=150591289530707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wrongtees.com/images/dynamic/fossil_fuels_design_black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713112"/>
            <a:ext cx="5688631" cy="3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" name="Picture 6" descr="C:\Users\Toomas\Pictures\New 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71" y="476672"/>
            <a:ext cx="458274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MOOTORIKÜTUSE TARBIJAHINNA KUJUNEMINE</a:t>
            </a:r>
            <a:endParaRPr lang="et-EE" dirty="0"/>
          </a:p>
        </p:txBody>
      </p:sp>
      <p:pic>
        <p:nvPicPr>
          <p:cNvPr id="4" name="Content Placeholder 3" descr="kütuse hi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25658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MOOTORIKÜTUSE AKTSIIS EESTIS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DIISLIKÜTUSE TARBIMINE EESTIS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50420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DIISLIKÜTUSE AKTSIIS EESTIS ja LÄTIS</a:t>
            </a:r>
            <a:endParaRPr lang="et-EE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6798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BENSIINI AKTSIIS EESTIS ja LÄTIS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42764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33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ALTERNATIIVSED MOOTORIKÜTUSED</a:t>
            </a:r>
            <a:endParaRPr lang="et-E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t-EE" sz="2600" b="1" dirty="0">
                <a:solidFill>
                  <a:schemeClr val="tx2">
                    <a:lumMod val="50000"/>
                  </a:schemeClr>
                </a:solidFill>
              </a:rPr>
              <a:t>Fossiilsed kütused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t-EE" b="1" dirty="0">
                <a:solidFill>
                  <a:srgbClr val="00B050"/>
                </a:solidFill>
              </a:rPr>
              <a:t>–Bensiin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t-EE" b="1" dirty="0">
                <a:solidFill>
                  <a:srgbClr val="00B050"/>
                </a:solidFill>
              </a:rPr>
              <a:t>–Diisel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t-EE" b="1" dirty="0">
                <a:solidFill>
                  <a:srgbClr val="00B050"/>
                </a:solidFill>
              </a:rPr>
              <a:t>–Gaas (CNG, LNG,LPG) </a:t>
            </a:r>
          </a:p>
          <a:p>
            <a:pPr lvl="0"/>
            <a:r>
              <a:rPr lang="et-EE" b="1" dirty="0">
                <a:solidFill>
                  <a:schemeClr val="tx2">
                    <a:lumMod val="50000"/>
                  </a:schemeClr>
                </a:solidFill>
              </a:rPr>
              <a:t>Elekter </a:t>
            </a:r>
            <a:endParaRPr lang="et-E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t-EE" b="1" dirty="0" smtClean="0">
                <a:solidFill>
                  <a:srgbClr val="00B050"/>
                </a:solidFill>
              </a:rPr>
              <a:t>–Vesinikelement </a:t>
            </a:r>
          </a:p>
          <a:p>
            <a:pPr lvl="0"/>
            <a:r>
              <a:rPr lang="et-EE" b="1" dirty="0" smtClean="0">
                <a:solidFill>
                  <a:schemeClr val="tx2">
                    <a:lumMod val="50000"/>
                  </a:schemeClr>
                </a:solidFill>
              </a:rPr>
              <a:t>Biokütused </a:t>
            </a:r>
            <a:endParaRPr lang="et-EE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t-EE" b="1" dirty="0">
                <a:solidFill>
                  <a:srgbClr val="00B050"/>
                </a:solidFill>
              </a:rPr>
              <a:t>–Bioetanool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t-EE" b="1" dirty="0">
                <a:solidFill>
                  <a:srgbClr val="00B050"/>
                </a:solidFill>
              </a:rPr>
              <a:t>–Biodiisel (FAME, HVO, BTL)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t-EE" b="1" dirty="0">
                <a:solidFill>
                  <a:srgbClr val="00B050"/>
                </a:solidFill>
              </a:rPr>
              <a:t>–Biometaan </a:t>
            </a:r>
          </a:p>
          <a:p>
            <a:endParaRPr lang="et-E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TAASTUVKÜTUSE  OSAKAAL EU-s</a:t>
            </a:r>
            <a:endParaRPr lang="et-EE" dirty="0"/>
          </a:p>
        </p:txBody>
      </p:sp>
      <p:pic>
        <p:nvPicPr>
          <p:cNvPr id="2050" name="Picture 2" descr="C:\Users\Toomas\Pictures\Transport_consumption from renewables_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76" y="1600200"/>
            <a:ext cx="64020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defin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34856" cy="492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ALTERNATIIVSE KÜTUSEGA SÕIDUKITE OSAKAAL EU-s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25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SÕIDUKIPARK 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30096"/>
              </p:ext>
            </p:extLst>
          </p:nvPr>
        </p:nvGraphicFramePr>
        <p:xfrm>
          <a:off x="457200" y="1600200"/>
          <a:ext cx="8230476" cy="3387812"/>
        </p:xfrm>
        <a:graphic>
          <a:graphicData uri="http://schemas.openxmlformats.org/drawingml/2006/table">
            <a:tbl>
              <a:tblPr/>
              <a:tblGrid>
                <a:gridCol w="2057619"/>
                <a:gridCol w="2057619"/>
                <a:gridCol w="2057619"/>
                <a:gridCol w="2057619"/>
              </a:tblGrid>
              <a:tr h="946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Sõiduki liik </a:t>
                      </a:r>
                      <a:endParaRPr lang="et-EE" sz="12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Bensiin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Diisel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Alternatiivsed kütused*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Sõiduautod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62,5%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36,8%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0,7%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Bussid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1,1%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98,4%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0,5%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Veoautod ja kaubikud </a:t>
                      </a:r>
                      <a:endParaRPr lang="et-EE" sz="12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17,32% </a:t>
                      </a:r>
                      <a:endParaRPr lang="et-EE" sz="12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82,52%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0,16%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Kokku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 </a:t>
                      </a:r>
                      <a:endParaRPr lang="et-EE" sz="12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55,2%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44,15% </a:t>
                      </a:r>
                      <a:endParaRPr lang="et-EE" sz="12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Calibri"/>
                        </a:rPr>
                        <a:t>0,64% </a:t>
                      </a:r>
                      <a:endParaRPr lang="et-EE" sz="120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Calibri"/>
                      </a:endParaRPr>
                    </a:p>
                  </a:txBody>
                  <a:tcPr marL="71261" marR="7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BIOKÜTUSE KOHUSTUS TRANSPORDIS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t-EE" dirty="0"/>
          </a:p>
          <a:p>
            <a:endParaRPr lang="et-EE" dirty="0"/>
          </a:p>
          <a:p>
            <a:r>
              <a:rPr lang="et-EE" dirty="0"/>
              <a:t>EL direktiiv 2009/28/EÜ kohustab liikmesriike võtma transportkütustes aastaks 2020 kasutusele vähemalt 10% energiamahu ulatuses taastuvast energiaallikast toodetud </a:t>
            </a:r>
            <a:r>
              <a:rPr lang="et-EE" dirty="0" smtClean="0"/>
              <a:t>vedelkütusei</a:t>
            </a:r>
          </a:p>
          <a:p>
            <a:endParaRPr lang="et-EE" dirty="0"/>
          </a:p>
          <a:p>
            <a:r>
              <a:rPr lang="fi-FI" dirty="0" smtClean="0"/>
              <a:t>Eesti </a:t>
            </a:r>
            <a:r>
              <a:rPr lang="fi-FI" dirty="0"/>
              <a:t>on viimane liikmesriik, kes kohustust tutvustab. Senine tase 0,39% (elekter</a:t>
            </a:r>
            <a:r>
              <a:rPr lang="fi-FI" dirty="0" smtClean="0"/>
              <a:t>)</a:t>
            </a:r>
            <a:endParaRPr lang="et-EE" dirty="0" smtClean="0"/>
          </a:p>
          <a:p>
            <a:endParaRPr lang="fi-FI" dirty="0"/>
          </a:p>
          <a:p>
            <a:r>
              <a:rPr lang="et-EE" dirty="0" smtClean="0"/>
              <a:t> EU komisjini transportkütuste </a:t>
            </a:r>
            <a:r>
              <a:rPr lang="et-EE" dirty="0"/>
              <a:t>taastuvallikate kokkuvõttes figureerib Eesti viimasel </a:t>
            </a:r>
            <a:r>
              <a:rPr lang="et-EE" dirty="0" smtClean="0"/>
              <a:t>kohal</a:t>
            </a:r>
          </a:p>
          <a:p>
            <a:endParaRPr lang="et-EE" dirty="0"/>
          </a:p>
          <a:p>
            <a:r>
              <a:rPr lang="et-EE" dirty="0" smtClean="0"/>
              <a:t>Eelnõu </a:t>
            </a:r>
            <a:r>
              <a:rPr lang="et-EE" dirty="0"/>
              <a:t>koostatud koostöös </a:t>
            </a:r>
            <a:r>
              <a:rPr lang="et-EE" dirty="0" smtClean="0"/>
              <a:t>erialaliitudega</a:t>
            </a:r>
          </a:p>
          <a:p>
            <a:endParaRPr lang="et-EE" dirty="0"/>
          </a:p>
          <a:p>
            <a:r>
              <a:rPr lang="et-EE" dirty="0" smtClean="0"/>
              <a:t>Seadus </a:t>
            </a:r>
            <a:r>
              <a:rPr lang="et-EE" dirty="0"/>
              <a:t>välja kuulutatud 21.04.2017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530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BALTI NAFTA</a:t>
            </a:r>
            <a:endParaRPr lang="et-EE" dirty="0"/>
          </a:p>
        </p:txBody>
      </p:sp>
      <p:pic>
        <p:nvPicPr>
          <p:cNvPr id="4" name="Content Placeholder 3" descr="http://mapx.map.vgd.gov.lv/geo3/VGD_OIL_PAGE/images/Baltic_province_new_200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888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BIOKÜTUSTE KOHUSTUS EESTIS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Tarbimisse lubatud kütus peab sisaldama minimaalselt järgmise osa biokütust:</a:t>
            </a:r>
          </a:p>
          <a:p>
            <a:endParaRPr lang="et-E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t-EE" dirty="0" smtClean="0"/>
              <a:t>3,1% alates mai2018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 smtClean="0"/>
              <a:t>6,4% alates jaanuar2019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 smtClean="0"/>
              <a:t>10% alates2020,kuidvähemalt 6,4% igas liitris</a:t>
            </a:r>
          </a:p>
          <a:p>
            <a:pPr>
              <a:buFont typeface="Wingdings" panose="05000000000000000000" pitchFamily="2" charset="2"/>
              <a:buChar char="v"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•Erandid:</a:t>
            </a:r>
          </a:p>
          <a:p>
            <a:pPr marL="0" indent="0">
              <a:buNone/>
            </a:pPr>
            <a:endParaRPr lang="et-E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t-EE" dirty="0" smtClean="0"/>
              <a:t>RON98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 smtClean="0"/>
              <a:t>Talveperioodil tarbimisse lubatud diislikütus kuni1.aprill2019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 smtClean="0"/>
              <a:t>–vedelkütusevarudest tarbimisse lubatud kütus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329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BIOMETAAN TRANSPORDIKÜTUSENA</a:t>
            </a:r>
            <a:endParaRPr lang="et-EE" dirty="0"/>
          </a:p>
        </p:txBody>
      </p:sp>
      <p:pic>
        <p:nvPicPr>
          <p:cNvPr id="5" name="Picture 4" descr="http://f12.pmo.ee/7fp52CLr7mlEtdaHdQwmjLaZ_c8=/fit-in/2560x2560/filters:no_upscale()/nginx/o/2017/07/19/6908093t1hffb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26260"/>
            <a:ext cx="6984776" cy="4267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50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VESINIKU TANKLAD EUROOPAS</a:t>
            </a:r>
            <a:endParaRPr lang="et-EE" dirty="0"/>
          </a:p>
        </p:txBody>
      </p:sp>
      <p:pic>
        <p:nvPicPr>
          <p:cNvPr id="6" name="irc_mi" descr="Pildiotsingu hydrogen fueling station europe map tulemu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PUUGAAS MOOTORIS</a:t>
            </a:r>
            <a:endParaRPr lang="et-EE" dirty="0"/>
          </a:p>
        </p:txBody>
      </p:sp>
      <p:pic>
        <p:nvPicPr>
          <p:cNvPr id="4" name="irc_mi" descr="Pildiotsingu liquid fuel history cars tulemu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64" y="1805494"/>
            <a:ext cx="5525272" cy="411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5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ISESÕITEV BUSS TALLINAS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010694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ldiotsingu isesõitvad bussid tallinnas tulemu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9"/>
            <a:ext cx="662473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0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TAVAAUTO VERSUS ELEKTRIAUTO</a:t>
            </a:r>
            <a:endParaRPr lang="et-EE" dirty="0"/>
          </a:p>
        </p:txBody>
      </p:sp>
      <p:pic>
        <p:nvPicPr>
          <p:cNvPr id="4" name="irc_mi" descr="Pildiotsingu life cycle GHG impact nissan leaf vs mercedas a class tulemu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6489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KÜTUSEMÜÜJATE MURED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smtClean="0"/>
              <a:t>VÕRDSED TINGIMUSED KÕIGILE TURUL OSALEJATELE</a:t>
            </a:r>
          </a:p>
          <a:p>
            <a:r>
              <a:rPr lang="et-EE" dirty="0" smtClean="0"/>
              <a:t>MUST KÜTUSETURG</a:t>
            </a:r>
          </a:p>
          <a:p>
            <a:r>
              <a:rPr lang="et-EE" dirty="0" smtClean="0"/>
              <a:t>PIKAJALISE RIIGI STRATEEGIA PUUDUMINE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724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smtClean="0"/>
              <a:t>TOOMAS SAKS</a:t>
            </a:r>
          </a:p>
          <a:p>
            <a:pPr marL="0" indent="0" algn="ctr">
              <a:buNone/>
            </a:pPr>
            <a:r>
              <a:rPr lang="et-EE" sz="2200" dirty="0" smtClean="0"/>
              <a:t>EESTI ÕLIÜHING</a:t>
            </a:r>
          </a:p>
          <a:p>
            <a:pPr marL="0" indent="0" algn="ctr">
              <a:buNone/>
            </a:pPr>
            <a:r>
              <a:rPr lang="et-EE" sz="2200" dirty="0" smtClean="0"/>
              <a:t>JUHATAJA</a:t>
            </a:r>
          </a:p>
          <a:p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														</a:t>
            </a:r>
            <a:r>
              <a:rPr lang="et-EE" sz="1600" dirty="0" smtClean="0"/>
              <a:t>20.09.2017</a:t>
            </a:r>
          </a:p>
          <a:p>
            <a:pPr marL="0" indent="0">
              <a:buNone/>
            </a:pPr>
            <a:r>
              <a:rPr lang="et-EE" sz="1600" dirty="0" smtClean="0"/>
              <a:t>					Eesti </a:t>
            </a:r>
            <a:r>
              <a:rPr lang="et-EE" sz="1600" dirty="0"/>
              <a:t>Teaduste Akadeemia energeetikanõukogu </a:t>
            </a:r>
          </a:p>
        </p:txBody>
      </p:sp>
      <p:pic>
        <p:nvPicPr>
          <p:cNvPr id="4" name="Picture 3" descr="C:\Users\Toomas\Pictures\New 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71" y="476672"/>
            <a:ext cx="458274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TOORNAFTA HIND</a:t>
            </a:r>
            <a:endParaRPr lang="et-EE" dirty="0"/>
          </a:p>
        </p:txBody>
      </p:sp>
      <p:pic>
        <p:nvPicPr>
          <p:cNvPr id="4" name="irc_mi" descr="Seotud kujuti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568952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3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TOORNAFTA TOOTMISE OMAHIND</a:t>
            </a:r>
            <a:endParaRPr lang="et-EE" dirty="0"/>
          </a:p>
        </p:txBody>
      </p:sp>
      <p:pic>
        <p:nvPicPr>
          <p:cNvPr id="6" name="Content Placeholder 5" descr="https://www.dukascopy.com/imageserver/img/d269547d47024202560b79f1d6b2e180/500_2/im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529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4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EUROOPA NAFTA ÜMBERTÖÖTELEMISE TEHASED</a:t>
            </a:r>
            <a:endParaRPr lang="et-EE" dirty="0"/>
          </a:p>
        </p:txBody>
      </p:sp>
      <p:pic>
        <p:nvPicPr>
          <p:cNvPr id="6" name="Content Placeholder 5" descr="C:\Users\Toomas\Pictures\Graphs_FUELS_EUROPE%20_2015_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6624736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4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NAFTASAADUSTE TOOTMISE HIND</a:t>
            </a:r>
            <a:endParaRPr lang="et-EE" dirty="0"/>
          </a:p>
        </p:txBody>
      </p:sp>
      <p:pic>
        <p:nvPicPr>
          <p:cNvPr id="4" name="irc_mi" descr="Seotud kujuti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28791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7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TOORNAFTA VERSUS DIISLIKÜTUS</a:t>
            </a:r>
            <a:endParaRPr lang="et-EE" dirty="0"/>
          </a:p>
        </p:txBody>
      </p:sp>
      <p:pic>
        <p:nvPicPr>
          <p:cNvPr id="4" name="irc_mi" descr="Pildiotsingu price difference crude oil and DIESEL 2017 tulemu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2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t-EE" dirty="0" smtClean="0"/>
              <a:t>DIISLIKÜTUSE TARBIMINE EESTIS</a:t>
            </a:r>
            <a:endParaRPr lang="et-E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13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BENSIINI TARBIMINE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7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255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BALTI NAFTA</vt:lpstr>
      <vt:lpstr>TOORNAFTA HIND</vt:lpstr>
      <vt:lpstr>TOORNAFTA TOOTMISE OMAHIND</vt:lpstr>
      <vt:lpstr>EUROOPA NAFTA ÜMBERTÖÖTELEMISE TEHASED</vt:lpstr>
      <vt:lpstr>NAFTASAADUSTE TOOTMISE HIND</vt:lpstr>
      <vt:lpstr>TOORNAFTA VERSUS DIISLIKÜTUS</vt:lpstr>
      <vt:lpstr>DIISLIKÜTUSE TARBIMINE EESTIS</vt:lpstr>
      <vt:lpstr>BENSIINI TARBIMINE</vt:lpstr>
      <vt:lpstr>MOOTORIKÜTUSE TARBIJAHINNA KUJUNEMINE</vt:lpstr>
      <vt:lpstr>MOOTORIKÜTUSE AKTSIIS EESTIS</vt:lpstr>
      <vt:lpstr>DIISLIKÜTUSE TARBIMINE EESTIS</vt:lpstr>
      <vt:lpstr>DIISLIKÜTUSE AKTSIIS EESTIS ja LÄTIS</vt:lpstr>
      <vt:lpstr>BENSIINI AKTSIIS EESTIS ja LÄTIS</vt:lpstr>
      <vt:lpstr>ALTERNATIIVSED MOOTORIKÜTUSED</vt:lpstr>
      <vt:lpstr>TAASTUVKÜTUSE  OSAKAAL EU-s</vt:lpstr>
      <vt:lpstr>ALTERNATIIVSE KÜTUSEGA SÕIDUKITE OSAKAAL EU-s</vt:lpstr>
      <vt:lpstr>EESTI SÕIDUKIPARK </vt:lpstr>
      <vt:lpstr>BIOKÜTUSE KOHUSTUS TRANSPORDIS</vt:lpstr>
      <vt:lpstr>BIOKÜTUSTE KOHUSTUS EESTIS</vt:lpstr>
      <vt:lpstr>BIOMETAAN TRANSPORDIKÜTUSENA</vt:lpstr>
      <vt:lpstr>VESINIKU TANKLAD EUROOPAS</vt:lpstr>
      <vt:lpstr>PUUGAAS MOOTORIS</vt:lpstr>
      <vt:lpstr>ISESÕITEV BUSS TALLINAS</vt:lpstr>
      <vt:lpstr>TAVAAUTO VERSUS ELEKTRIAUTO</vt:lpstr>
      <vt:lpstr>KÜTUSEMÜÜJATE MURED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Toomas</dc:creator>
  <cp:lastModifiedBy>Arvi Hamburg</cp:lastModifiedBy>
  <cp:revision>29</cp:revision>
  <dcterms:created xsi:type="dcterms:W3CDTF">2017-09-18T09:57:40Z</dcterms:created>
  <dcterms:modified xsi:type="dcterms:W3CDTF">2017-09-20T08:45:20Z</dcterms:modified>
</cp:coreProperties>
</file>